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74" r:id="rId1"/>
  </p:sldMasterIdLst>
  <p:notesMasterIdLst>
    <p:notesMasterId r:id="rId19"/>
  </p:notesMasterIdLst>
  <p:sldIdLst>
    <p:sldId id="289" r:id="rId2"/>
    <p:sldId id="258" r:id="rId3"/>
    <p:sldId id="257" r:id="rId4"/>
    <p:sldId id="290" r:id="rId5"/>
    <p:sldId id="287" r:id="rId6"/>
    <p:sldId id="260" r:id="rId7"/>
    <p:sldId id="261" r:id="rId8"/>
    <p:sldId id="262" r:id="rId9"/>
    <p:sldId id="263" r:id="rId10"/>
    <p:sldId id="291" r:id="rId11"/>
    <p:sldId id="264" r:id="rId12"/>
    <p:sldId id="265" r:id="rId13"/>
    <p:sldId id="285" r:id="rId14"/>
    <p:sldId id="274" r:id="rId15"/>
    <p:sldId id="292" r:id="rId16"/>
    <p:sldId id="278" r:id="rId17"/>
    <p:sldId id="286" r:id="rId18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39" autoAdjust="0"/>
    <p:restoredTop sz="94660"/>
  </p:normalViewPr>
  <p:slideViewPr>
    <p:cSldViewPr>
      <p:cViewPr varScale="1">
        <p:scale>
          <a:sx n="86" d="100"/>
          <a:sy n="86" d="100"/>
        </p:scale>
        <p:origin x="600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4803961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725509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694697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23" name="Shape 2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41478172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31504824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7318780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29" name="Shape 2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737816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3714790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3459354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34417701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26837327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576678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727600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496667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2268419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3429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9144000" cy="3429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3720103"/>
            <a:ext cx="5829300" cy="1097280"/>
          </a:xfrm>
        </p:spPr>
        <p:txBody>
          <a:bodyPr anchor="ctr">
            <a:normAutofit/>
          </a:bodyPr>
          <a:lstStyle>
            <a:lvl1pPr algn="r">
              <a:defRPr sz="375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3720103"/>
            <a:ext cx="2400300" cy="109728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35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 algn="ctr">
              <a:buNone/>
              <a:defRPr sz="135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350"/>
            </a:lvl4pPr>
            <a:lvl5pPr marL="1371600" indent="0" algn="ctr">
              <a:buNone/>
              <a:defRPr sz="1350"/>
            </a:lvl5pPr>
            <a:lvl6pPr marL="1714500" indent="0" algn="ctr">
              <a:buNone/>
              <a:defRPr sz="1350"/>
            </a:lvl6pPr>
            <a:lvl7pPr marL="2057400" indent="0" algn="ctr">
              <a:buNone/>
              <a:defRPr sz="1350"/>
            </a:lvl7pPr>
            <a:lvl8pPr marL="2400300" indent="0" algn="ctr">
              <a:buNone/>
              <a:defRPr sz="1350"/>
            </a:lvl8pPr>
            <a:lvl9pPr marL="2743200" indent="0" algn="ctr">
              <a:buNone/>
              <a:defRPr sz="135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AAD347D-5ACD-4C99-B74B-A9C85AD731AF}" type="datetimeFigureOut">
              <a:rPr lang="en-US" smtClean="0"/>
              <a:t>10/3/2014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3948080"/>
            <a:ext cx="0" cy="6858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0396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242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571500"/>
            <a:ext cx="1971675" cy="405765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571500"/>
            <a:ext cx="5686425" cy="4057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44447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85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>
                <a:solidFill>
                  <a:srgbClr val="DA0002"/>
                </a:solidFill>
              </a:defRPr>
            </a:lvl1pPr>
            <a:lvl2pPr>
              <a:spcBef>
                <a:spcPts val="0"/>
              </a:spcBef>
              <a:defRPr>
                <a:solidFill>
                  <a:srgbClr val="DA0002"/>
                </a:solidFill>
              </a:defRPr>
            </a:lvl2pPr>
            <a:lvl3pPr>
              <a:spcBef>
                <a:spcPts val="0"/>
              </a:spcBef>
              <a:defRPr>
                <a:solidFill>
                  <a:srgbClr val="DA0002"/>
                </a:solidFill>
              </a:defRPr>
            </a:lvl3pPr>
            <a:lvl4pPr>
              <a:spcBef>
                <a:spcPts val="0"/>
              </a:spcBef>
              <a:defRPr>
                <a:solidFill>
                  <a:srgbClr val="DA0002"/>
                </a:solidFill>
              </a:defRPr>
            </a:lvl4pPr>
            <a:lvl5pPr>
              <a:spcBef>
                <a:spcPts val="0"/>
              </a:spcBef>
              <a:defRPr>
                <a:solidFill>
                  <a:srgbClr val="DA0002"/>
                </a:solidFill>
              </a:defRPr>
            </a:lvl5pPr>
            <a:lvl6pPr>
              <a:spcBef>
                <a:spcPts val="0"/>
              </a:spcBef>
              <a:defRPr>
                <a:solidFill>
                  <a:srgbClr val="DA0002"/>
                </a:solidFill>
              </a:defRPr>
            </a:lvl6pPr>
            <a:lvl7pPr>
              <a:spcBef>
                <a:spcPts val="0"/>
              </a:spcBef>
              <a:defRPr>
                <a:solidFill>
                  <a:srgbClr val="DA0002"/>
                </a:solidFill>
              </a:defRPr>
            </a:lvl7pPr>
            <a:lvl8pPr>
              <a:spcBef>
                <a:spcPts val="0"/>
              </a:spcBef>
              <a:defRPr>
                <a:solidFill>
                  <a:srgbClr val="DA0002"/>
                </a:solidFill>
              </a:defRPr>
            </a:lvl8pPr>
            <a:lvl9pPr>
              <a:spcBef>
                <a:spcPts val="0"/>
              </a:spcBef>
              <a:defRPr>
                <a:solidFill>
                  <a:srgbClr val="DA0002"/>
                </a:solidFill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4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556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3429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9144000" cy="3429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720103"/>
            <a:ext cx="5829300" cy="1097280"/>
          </a:xfrm>
        </p:spPr>
        <p:txBody>
          <a:bodyPr anchor="ctr">
            <a:normAutofit/>
          </a:bodyPr>
          <a:lstStyle>
            <a:lvl1pPr algn="r">
              <a:defRPr sz="3750" b="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3720103"/>
            <a:ext cx="2400300" cy="109728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5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10/3/2014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3948080"/>
            <a:ext cx="0" cy="6858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0759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438912"/>
            <a:ext cx="7290054" cy="11247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5" y="1714500"/>
            <a:ext cx="3566160" cy="30175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1714500"/>
            <a:ext cx="3566160" cy="30175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10/3/2014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825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1634727"/>
            <a:ext cx="3566160" cy="61722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725" b="0" cap="none" baseline="0">
                <a:solidFill>
                  <a:schemeClr val="accent1"/>
                </a:solidFill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225841"/>
            <a:ext cx="3566160" cy="25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3166" y="1634727"/>
            <a:ext cx="3566160" cy="61722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1725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35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3166" y="2225841"/>
            <a:ext cx="3566160" cy="25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10/3/2014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765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904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260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353632"/>
            <a:ext cx="3291840" cy="130302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617220"/>
            <a:ext cx="4258818" cy="388848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1693129"/>
            <a:ext cx="3291840" cy="2821721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450"/>
              </a:spcBef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369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720104"/>
            <a:ext cx="5829300" cy="1097280"/>
          </a:xfrm>
        </p:spPr>
        <p:txBody>
          <a:bodyPr anchor="ctr">
            <a:normAutofit/>
          </a:bodyPr>
          <a:lstStyle>
            <a:lvl1pPr algn="r">
              <a:defRPr sz="375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3429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3720104"/>
            <a:ext cx="2400300" cy="109728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5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3948080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4610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438912"/>
            <a:ext cx="7290054" cy="1124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1714500"/>
            <a:ext cx="7290055" cy="301752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4853028"/>
            <a:ext cx="1615607" cy="2057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AAD347D-5ACD-4C99-B74B-A9C85AD731AF}" type="datetimeFigureOut">
              <a:rPr lang="en-US" smtClean="0"/>
              <a:t>10/3/2014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4853028"/>
            <a:ext cx="4426094" cy="2057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4853028"/>
            <a:ext cx="730250" cy="2057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61974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5459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685800" rtl="0" eaLnBrk="1" latinLnBrk="0" hangingPunct="1">
        <a:lnSpc>
          <a:spcPct val="80000"/>
        </a:lnSpc>
        <a:spcBef>
          <a:spcPct val="0"/>
        </a:spcBef>
        <a:buNone/>
        <a:defRPr sz="3750" kern="1200" cap="all" spc="75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1650" kern="1200">
          <a:solidFill>
            <a:schemeClr val="tx1"/>
          </a:solidFill>
          <a:latin typeface="+mn-lt"/>
          <a:ea typeface="+mn-ea"/>
          <a:cs typeface="+mn-cs"/>
        </a:defRPr>
      </a:lvl1pPr>
      <a:lvl2pPr marL="19888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33604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44577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58293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795528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912114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02184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#slide=id.g355137d55_0120"/><Relationship Id="rId13" Type="http://schemas.openxmlformats.org/officeDocument/2006/relationships/hyperlink" Target="#slide=id.g355137d55_0161"/><Relationship Id="rId18" Type="http://schemas.openxmlformats.org/officeDocument/2006/relationships/image" Target="../media/image2.png"/><Relationship Id="rId3" Type="http://schemas.openxmlformats.org/officeDocument/2006/relationships/hyperlink" Target="#slide=next"/><Relationship Id="rId7" Type="http://schemas.openxmlformats.org/officeDocument/2006/relationships/hyperlink" Target="#slide=id.g355137d55_0113"/><Relationship Id="rId12" Type="http://schemas.openxmlformats.org/officeDocument/2006/relationships/hyperlink" Target="#slide=id.g355137d55_0246"/><Relationship Id="rId17" Type="http://schemas.openxmlformats.org/officeDocument/2006/relationships/hyperlink" Target="#slide=id.g355137d55_0217"/><Relationship Id="rId2" Type="http://schemas.openxmlformats.org/officeDocument/2006/relationships/notesSlide" Target="../notesSlides/notesSlide10.xml"/><Relationship Id="rId16" Type="http://schemas.openxmlformats.org/officeDocument/2006/relationships/hyperlink" Target="#slide=id.g355137d55_0210"/><Relationship Id="rId1" Type="http://schemas.openxmlformats.org/officeDocument/2006/relationships/slideLayout" Target="../slideLayouts/slideLayout12.xml"/><Relationship Id="rId6" Type="http://schemas.openxmlformats.org/officeDocument/2006/relationships/hyperlink" Target="#slide=id.g355137d55_0130"/><Relationship Id="rId11" Type="http://schemas.openxmlformats.org/officeDocument/2006/relationships/hyperlink" Target="#slide=id.g355137d55_0153"/><Relationship Id="rId5" Type="http://schemas.openxmlformats.org/officeDocument/2006/relationships/hyperlink" Target="#slide=id.g355137d55_097"/><Relationship Id="rId15" Type="http://schemas.openxmlformats.org/officeDocument/2006/relationships/hyperlink" Target="#slide=id.g355137d55_0200"/><Relationship Id="rId10" Type="http://schemas.openxmlformats.org/officeDocument/2006/relationships/hyperlink" Target="#slide=id.g355137d55_0146"/><Relationship Id="rId4" Type="http://schemas.openxmlformats.org/officeDocument/2006/relationships/hyperlink" Target="#slide=id.g355137d55_070"/><Relationship Id="rId9" Type="http://schemas.openxmlformats.org/officeDocument/2006/relationships/hyperlink" Target="#slide=id.g355137d55_0138"/><Relationship Id="rId14" Type="http://schemas.openxmlformats.org/officeDocument/2006/relationships/hyperlink" Target="#slide=id.g355137d55_0190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secutorintegrity.org/registr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washingtonpost.com/news/opinions/wp/2014/01/09/exposing-corrupt-prosecutors/" TargetMode="Externa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514350"/>
            <a:ext cx="7620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" sz="4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REGISTRY OF </a:t>
            </a:r>
            <a:endParaRPr lang="en" sz="4400" b="1" dirty="0" smtClean="0">
              <a:solidFill>
                <a:schemeClr val="accent2">
                  <a:lumMod val="60000"/>
                  <a:lumOff val="4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/>
            <a:r>
              <a:rPr lang="en" sz="4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PROSECUTORIAL MISCONDUCT: </a:t>
            </a:r>
          </a:p>
          <a:p>
            <a:pPr algn="ctr"/>
            <a:r>
              <a:rPr lang="en" sz="4400" b="1" i="1" dirty="0" smtClean="0">
                <a:solidFill>
                  <a:srgbClr val="002060"/>
                </a:solidFill>
                <a:latin typeface="Century" panose="02040604050505020304" pitchFamily="18" charset="0"/>
                <a:ea typeface="Calibri"/>
                <a:cs typeface="Calibri"/>
                <a:sym typeface="Calibri"/>
              </a:rPr>
              <a:t>Pointing the Way to </a:t>
            </a:r>
          </a:p>
          <a:p>
            <a:pPr algn="ctr"/>
            <a:r>
              <a:rPr lang="en" sz="4400" b="1" i="1" dirty="0" smtClean="0">
                <a:solidFill>
                  <a:srgbClr val="002060"/>
                </a:solidFill>
                <a:latin typeface="Century" panose="02040604050505020304" pitchFamily="18" charset="0"/>
                <a:ea typeface="Calibri"/>
                <a:cs typeface="Calibri"/>
                <a:sym typeface="Calibri"/>
              </a:rPr>
              <a:t>Innocence Reform</a:t>
            </a:r>
            <a:endParaRPr lang="en-US" sz="4400" b="1" i="1" dirty="0">
              <a:solidFill>
                <a:srgbClr val="002060"/>
              </a:solidFill>
              <a:latin typeface="Century" panose="020406040505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3638550"/>
            <a:ext cx="1143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9448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838200" y="244078"/>
            <a:ext cx="7848600" cy="114657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r>
              <a:rPr lang="en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Case </a:t>
            </a:r>
            <a:r>
              <a:rPr lang="en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Review and Data </a:t>
            </a:r>
            <a:r>
              <a:rPr lang="en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Entry - II</a:t>
            </a:r>
            <a:endParaRPr lang="en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457200" y="1501378"/>
            <a:ext cx="8229600" cy="342447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30200" lvl="0" rtl="0">
              <a:lnSpc>
                <a:spcPct val="151854"/>
              </a:lnSpc>
              <a:spcBef>
                <a:spcPts val="0"/>
              </a:spcBef>
              <a:spcAft>
                <a:spcPts val="1700"/>
              </a:spcAft>
              <a:buClr>
                <a:srgbClr val="0B5394"/>
              </a:buClr>
              <a:buSzPct val="100000"/>
            </a:pPr>
            <a:r>
              <a:rPr lang="en" sz="2400" b="1" dirty="0" smtClean="0">
                <a:solidFill>
                  <a:srgbClr val="0B5394"/>
                </a:solidFill>
              </a:rPr>
              <a:t>Confirm </a:t>
            </a:r>
            <a:r>
              <a:rPr lang="en" sz="2400" b="1" dirty="0">
                <a:solidFill>
                  <a:srgbClr val="0B5394"/>
                </a:solidFill>
              </a:rPr>
              <a:t>case eligibility, based </a:t>
            </a:r>
            <a:r>
              <a:rPr lang="en" sz="2400" b="1" dirty="0" smtClean="0">
                <a:solidFill>
                  <a:srgbClr val="0B5394"/>
                </a:solidFill>
              </a:rPr>
              <a:t>on </a:t>
            </a:r>
            <a:r>
              <a:rPr lang="en" sz="2400" b="1" dirty="0">
                <a:solidFill>
                  <a:srgbClr val="0B5394"/>
                </a:solidFill>
              </a:rPr>
              <a:t>finding by a</a:t>
            </a:r>
            <a:r>
              <a:rPr lang="en" sz="1800" dirty="0">
                <a:solidFill>
                  <a:srgbClr val="0B5394"/>
                </a:solidFill>
              </a:rPr>
              <a:t>:</a:t>
            </a:r>
          </a:p>
          <a:p>
            <a:pPr marL="1346200" lvl="1" indent="-342900" rtl="0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buClr>
                <a:srgbClr val="0B5394"/>
              </a:buClr>
              <a:buSzPct val="100000"/>
              <a:buFont typeface="Courier New"/>
              <a:buChar char="o"/>
            </a:pPr>
            <a:r>
              <a:rPr lang="en" sz="2000" dirty="0">
                <a:solidFill>
                  <a:srgbClr val="0B5394"/>
                </a:solidFill>
              </a:rPr>
              <a:t>Trial court</a:t>
            </a:r>
          </a:p>
          <a:p>
            <a:pPr marL="1346200" lvl="1" indent="-342900" rtl="0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buClr>
                <a:srgbClr val="0B5394"/>
              </a:buClr>
              <a:buSzPct val="100000"/>
              <a:buFont typeface="Courier New"/>
              <a:buChar char="o"/>
            </a:pPr>
            <a:r>
              <a:rPr lang="en" sz="2000" dirty="0">
                <a:solidFill>
                  <a:srgbClr val="0B5394"/>
                </a:solidFill>
              </a:rPr>
              <a:t>Appellate court</a:t>
            </a:r>
          </a:p>
          <a:p>
            <a:pPr marL="1346200" lvl="1" indent="-342900" rtl="0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buClr>
                <a:srgbClr val="0B5394"/>
              </a:buClr>
              <a:buSzPct val="100000"/>
              <a:buFont typeface="Courier New"/>
              <a:buChar char="o"/>
            </a:pPr>
            <a:r>
              <a:rPr lang="en" sz="2000" dirty="0">
                <a:solidFill>
                  <a:srgbClr val="0B5394"/>
                </a:solidFill>
              </a:rPr>
              <a:t>Supreme court</a:t>
            </a:r>
          </a:p>
          <a:p>
            <a:pPr marL="1346200" lvl="1" indent="-342900" rtl="0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buClr>
                <a:srgbClr val="0B5394"/>
              </a:buClr>
              <a:buSzPct val="100000"/>
              <a:buFont typeface="Courier New"/>
              <a:buChar char="o"/>
            </a:pPr>
            <a:r>
              <a:rPr lang="en" sz="2000" dirty="0">
                <a:solidFill>
                  <a:srgbClr val="0B5394"/>
                </a:solidFill>
              </a:rPr>
              <a:t>Bar disciplinary committee</a:t>
            </a:r>
          </a:p>
          <a:p>
            <a:pPr lvl="0" rtl="0">
              <a:lnSpc>
                <a:spcPct val="115000"/>
              </a:lnSpc>
              <a:spcBef>
                <a:spcPts val="1200"/>
              </a:spcBef>
              <a:spcAft>
                <a:spcPts val="1700"/>
              </a:spcAft>
              <a:buNone/>
            </a:pPr>
            <a:endParaRPr sz="11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133350"/>
            <a:ext cx="9906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526883"/>
      </p:ext>
    </p:extLst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689200" y="438150"/>
            <a:ext cx="7997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/>
            <a:r>
              <a:rPr lang="en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Case Review </a:t>
            </a:r>
            <a:r>
              <a:rPr lang="en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and Data Entry - III</a:t>
            </a:r>
            <a:endParaRPr lang="en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457200" y="1809750"/>
            <a:ext cx="8229600" cy="31160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indent="-457200" rtl="0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Font typeface="Arial" panose="020B0604020202020204" pitchFamily="34" charset="0"/>
              <a:buChar char="•"/>
            </a:pPr>
            <a:r>
              <a:rPr lang="en" sz="2800" dirty="0" smtClean="0">
                <a:solidFill>
                  <a:srgbClr val="0B5394"/>
                </a:solidFill>
              </a:rPr>
              <a:t>Data entry into database by </a:t>
            </a:r>
            <a:r>
              <a:rPr lang="en" sz="2800" dirty="0">
                <a:solidFill>
                  <a:srgbClr val="0B5394"/>
                </a:solidFill>
              </a:rPr>
              <a:t>Legal </a:t>
            </a:r>
            <a:r>
              <a:rPr lang="en" sz="2800" dirty="0" smtClean="0">
                <a:solidFill>
                  <a:srgbClr val="0B5394"/>
                </a:solidFill>
              </a:rPr>
              <a:t>Analyst</a:t>
            </a:r>
          </a:p>
          <a:p>
            <a:pPr marL="457200" indent="-457200" rtl="0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Font typeface="Arial" panose="020B0604020202020204" pitchFamily="34" charset="0"/>
              <a:buChar char="•"/>
            </a:pPr>
            <a:r>
              <a:rPr lang="en" sz="2800" dirty="0" smtClean="0">
                <a:solidFill>
                  <a:srgbClr val="0B5394"/>
                </a:solidFill>
              </a:rPr>
              <a:t>Final case review and approval by Registry Director</a:t>
            </a:r>
          </a:p>
          <a:p>
            <a:pPr marL="457200" lvl="0" indent="457200" rtl="0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None/>
            </a:pPr>
            <a:endParaRPr lang="en" dirty="0">
              <a:solidFill>
                <a:srgbClr val="0B5394"/>
              </a:solidFill>
            </a:endParaRPr>
          </a:p>
          <a:p>
            <a:pPr marR="0" lvl="0" algn="l" rtl="0">
              <a:lnSpc>
                <a:spcPct val="151854"/>
              </a:lnSpc>
              <a:spcBef>
                <a:spcPts val="600"/>
              </a:spcBef>
              <a:spcAft>
                <a:spcPts val="1700"/>
              </a:spcAft>
              <a:buNone/>
            </a:pPr>
            <a:endParaRPr sz="1100" dirty="0"/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dirty="0"/>
          </a:p>
          <a:p>
            <a:pPr>
              <a:spcBef>
                <a:spcPts val="0"/>
              </a:spcBef>
              <a:buNone/>
            </a:pPr>
            <a:endParaRPr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133350"/>
            <a:ext cx="990600" cy="99060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782346" y="281028"/>
            <a:ext cx="8229600" cy="1056797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>
                <a:solidFill>
                  <a:srgbClr val="00B0F0"/>
                </a:solidFill>
              </a:rPr>
              <a:t>Registry Fields</a:t>
            </a:r>
            <a:endParaRPr lang="en" dirty="0">
              <a:solidFill>
                <a:srgbClr val="00B0F0"/>
              </a:solidFill>
            </a:endParaRPr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457200" y="1337825"/>
            <a:ext cx="4310700" cy="3330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673100" lvl="0" indent="-317500" rtl="0">
              <a:lnSpc>
                <a:spcPct val="151854"/>
              </a:lnSpc>
              <a:spcBef>
                <a:spcPts val="0"/>
              </a:spcBef>
              <a:spcAft>
                <a:spcPts val="600"/>
              </a:spcAft>
              <a:buClr>
                <a:srgbClr val="0B5394"/>
              </a:buClr>
              <a:buSzPct val="100000"/>
              <a:buFont typeface="Arial"/>
              <a:buChar char="●"/>
            </a:pPr>
            <a:r>
              <a:rPr lang="en" sz="1400" b="1" u="sng" dirty="0">
                <a:solidFill>
                  <a:srgbClr val="0B5394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Case number</a:t>
            </a:r>
          </a:p>
          <a:p>
            <a:pPr marL="673100" lvl="0" indent="-317500" rtl="0">
              <a:lnSpc>
                <a:spcPct val="151854"/>
              </a:lnSpc>
              <a:spcBef>
                <a:spcPts val="0"/>
              </a:spcBef>
              <a:spcAft>
                <a:spcPts val="600"/>
              </a:spcAft>
              <a:buClr>
                <a:srgbClr val="0B5394"/>
              </a:buClr>
              <a:buSzPct val="100000"/>
              <a:buFont typeface="Arial"/>
              <a:buChar char="●"/>
            </a:pPr>
            <a:r>
              <a:rPr lang="en" sz="1400" b="1" u="sng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Citation</a:t>
            </a:r>
          </a:p>
          <a:p>
            <a:pPr marL="673100" lvl="0" indent="-317500" rtl="0">
              <a:lnSpc>
                <a:spcPct val="151854"/>
              </a:lnSpc>
              <a:spcBef>
                <a:spcPts val="0"/>
              </a:spcBef>
              <a:spcAft>
                <a:spcPts val="600"/>
              </a:spcAft>
              <a:buClr>
                <a:srgbClr val="0B5394"/>
              </a:buClr>
              <a:buSzPct val="100000"/>
              <a:buFont typeface="Arial"/>
              <a:buChar char="●"/>
            </a:pPr>
            <a:r>
              <a:rPr lang="en" sz="1400" b="1" u="sng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Crime</a:t>
            </a:r>
          </a:p>
          <a:p>
            <a:pPr marL="673100" lvl="0" indent="-317500" rtl="0">
              <a:lnSpc>
                <a:spcPct val="151854"/>
              </a:lnSpc>
              <a:spcBef>
                <a:spcPts val="0"/>
              </a:spcBef>
              <a:spcAft>
                <a:spcPts val="600"/>
              </a:spcAft>
              <a:buClr>
                <a:srgbClr val="0B5394"/>
              </a:buClr>
              <a:buSzPct val="100000"/>
              <a:buFont typeface="Arial"/>
              <a:buChar char="●"/>
            </a:pPr>
            <a:r>
              <a:rPr lang="en" sz="1400" b="1" u="sng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State where crime was committed</a:t>
            </a:r>
          </a:p>
          <a:p>
            <a:pPr marL="673100" lvl="0" indent="-317500" rtl="0">
              <a:lnSpc>
                <a:spcPct val="151854"/>
              </a:lnSpc>
              <a:spcBef>
                <a:spcPts val="0"/>
              </a:spcBef>
              <a:spcAft>
                <a:spcPts val="600"/>
              </a:spcAft>
              <a:buClr>
                <a:srgbClr val="0B5394"/>
              </a:buClr>
              <a:buSzPct val="100000"/>
              <a:buFont typeface="Arial"/>
              <a:buChar char="●"/>
            </a:pPr>
            <a:r>
              <a:rPr lang="en" sz="1400" b="1" u="sng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Prosecutor </a:t>
            </a:r>
            <a:r>
              <a:rPr lang="en" sz="1400" b="1" u="sng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name</a:t>
            </a:r>
            <a:endParaRPr lang="en" sz="1400" b="1" u="sng" dirty="0">
              <a:solidFill>
                <a:schemeClr val="hlink"/>
              </a:solidFill>
              <a:latin typeface="Arial" panose="020B0604020202020204" pitchFamily="34" charset="0"/>
              <a:cs typeface="Arial" panose="020B0604020202020204" pitchFamily="34" charset="0"/>
              <a:hlinkClick r:id="rId7"/>
            </a:endParaRPr>
          </a:p>
          <a:p>
            <a:pPr marL="673100" lvl="0" indent="-317500" rtl="0">
              <a:lnSpc>
                <a:spcPct val="151854"/>
              </a:lnSpc>
              <a:spcBef>
                <a:spcPts val="0"/>
              </a:spcBef>
              <a:spcAft>
                <a:spcPts val="600"/>
              </a:spcAft>
              <a:buClr>
                <a:srgbClr val="0B5394"/>
              </a:buClr>
              <a:buSzPct val="100000"/>
              <a:buFont typeface="Arial"/>
              <a:buChar char="●"/>
            </a:pPr>
            <a:r>
              <a:rPr lang="en" sz="1400" b="1" u="sng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Federal jurisdiction</a:t>
            </a:r>
          </a:p>
          <a:p>
            <a:pPr marL="673100" lvl="0" indent="-317500" rtl="0">
              <a:lnSpc>
                <a:spcPct val="151854"/>
              </a:lnSpc>
              <a:spcBef>
                <a:spcPts val="0"/>
              </a:spcBef>
              <a:spcAft>
                <a:spcPts val="600"/>
              </a:spcAft>
              <a:buClr>
                <a:srgbClr val="0B5394"/>
              </a:buClr>
              <a:buSzPct val="100000"/>
              <a:buFont typeface="Arial"/>
              <a:buChar char="●"/>
            </a:pPr>
            <a:r>
              <a:rPr lang="en" sz="1400" b="1" u="sng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Year of trial</a:t>
            </a:r>
          </a:p>
          <a:p>
            <a:pPr marL="673100" lvl="0" indent="-317500" rtl="0">
              <a:lnSpc>
                <a:spcPct val="151854"/>
              </a:lnSpc>
              <a:spcBef>
                <a:spcPts val="0"/>
              </a:spcBef>
              <a:spcAft>
                <a:spcPts val="600"/>
              </a:spcAft>
              <a:buClr>
                <a:srgbClr val="0B5394"/>
              </a:buClr>
              <a:buSzPct val="100000"/>
              <a:buFont typeface="Arial"/>
              <a:buChar char="●"/>
            </a:pPr>
            <a:r>
              <a:rPr lang="en" sz="1400" b="1" u="sng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Body making finding of prosecutorial misconduct</a:t>
            </a:r>
          </a:p>
        </p:txBody>
      </p:sp>
      <p:sp>
        <p:nvSpPr>
          <p:cNvPr id="87" name="Shape 87"/>
          <p:cNvSpPr txBox="1"/>
          <p:nvPr/>
        </p:nvSpPr>
        <p:spPr>
          <a:xfrm>
            <a:off x="5093300" y="1337825"/>
            <a:ext cx="3666300" cy="3116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673100" lvl="0" indent="-317500" rtl="0">
              <a:lnSpc>
                <a:spcPct val="151854"/>
              </a:lnSpc>
              <a:spcBef>
                <a:spcPts val="600"/>
              </a:spcBef>
              <a:buClr>
                <a:srgbClr val="0B5394"/>
              </a:buClr>
              <a:buSzPct val="100000"/>
              <a:buFont typeface="Arial"/>
              <a:buChar char="●"/>
            </a:pPr>
            <a:r>
              <a:rPr lang="en" b="1" u="sng" dirty="0">
                <a:solidFill>
                  <a:srgbClr val="0070C0"/>
                </a:solidFill>
                <a:hlinkClick r:id="rId11"/>
              </a:rPr>
              <a:t>Finding summary</a:t>
            </a:r>
          </a:p>
          <a:p>
            <a:pPr marL="673100" lvl="0" indent="-317500" rtl="0">
              <a:lnSpc>
                <a:spcPct val="151854"/>
              </a:lnSpc>
              <a:spcBef>
                <a:spcPts val="600"/>
              </a:spcBef>
              <a:buClr>
                <a:srgbClr val="0B5394"/>
              </a:buClr>
              <a:buSzPct val="100000"/>
              <a:buFont typeface="Arial"/>
              <a:buChar char="●"/>
            </a:pPr>
            <a:r>
              <a:rPr lang="en" b="1" u="sng" dirty="0">
                <a:solidFill>
                  <a:srgbClr val="0070C0"/>
                </a:solidFill>
                <a:hlinkClick r:id="rId12"/>
              </a:rPr>
              <a:t>Year of finding</a:t>
            </a:r>
          </a:p>
          <a:p>
            <a:pPr marL="673100" lvl="0" indent="-317500" rtl="0">
              <a:lnSpc>
                <a:spcPct val="151854"/>
              </a:lnSpc>
              <a:spcBef>
                <a:spcPts val="600"/>
              </a:spcBef>
              <a:buClr>
                <a:srgbClr val="0B5394"/>
              </a:buClr>
              <a:buSzPct val="100000"/>
              <a:buFont typeface="Arial"/>
              <a:buChar char="●"/>
            </a:pPr>
            <a:r>
              <a:rPr lang="en" b="1" u="sng" dirty="0">
                <a:solidFill>
                  <a:srgbClr val="0070C0"/>
                </a:solidFill>
                <a:hlinkClick r:id="rId13"/>
              </a:rPr>
              <a:t>Type of misconduct</a:t>
            </a:r>
          </a:p>
          <a:p>
            <a:pPr marL="673100" lvl="0" indent="-317500" rtl="0">
              <a:lnSpc>
                <a:spcPct val="151854"/>
              </a:lnSpc>
              <a:spcBef>
                <a:spcPts val="600"/>
              </a:spcBef>
              <a:buClr>
                <a:srgbClr val="0B5394"/>
              </a:buClr>
              <a:buSzPct val="100000"/>
              <a:buFont typeface="Arial"/>
              <a:buChar char="●"/>
            </a:pPr>
            <a:r>
              <a:rPr lang="en" b="1" u="sng" dirty="0" smtClean="0">
                <a:solidFill>
                  <a:srgbClr val="0070C0"/>
                </a:solidFill>
                <a:hlinkClick r:id="rId14"/>
              </a:rPr>
              <a:t>Conviction/Sentence </a:t>
            </a:r>
            <a:r>
              <a:rPr lang="en" b="1" u="sng" dirty="0" smtClean="0">
                <a:solidFill>
                  <a:srgbClr val="0070C0"/>
                </a:solidFill>
                <a:hlinkClick r:id="rId14"/>
              </a:rPr>
              <a:t>Effect</a:t>
            </a:r>
            <a:endParaRPr lang="en" b="1" u="sng" dirty="0">
              <a:solidFill>
                <a:srgbClr val="0070C0"/>
              </a:solidFill>
              <a:hlinkClick r:id="rId14"/>
            </a:endParaRPr>
          </a:p>
          <a:p>
            <a:pPr marL="673100" lvl="0" indent="-317500" rtl="0">
              <a:lnSpc>
                <a:spcPct val="151854"/>
              </a:lnSpc>
              <a:spcBef>
                <a:spcPts val="600"/>
              </a:spcBef>
              <a:buClr>
                <a:srgbClr val="0B5394"/>
              </a:buClr>
              <a:buSzPct val="100000"/>
              <a:buFont typeface="Arial"/>
              <a:buChar char="●"/>
            </a:pPr>
            <a:r>
              <a:rPr lang="en" b="1" u="sng" dirty="0">
                <a:solidFill>
                  <a:srgbClr val="0070C0"/>
                </a:solidFill>
                <a:hlinkClick r:id="rId15"/>
              </a:rPr>
              <a:t>Prosecutor </a:t>
            </a:r>
            <a:r>
              <a:rPr lang="en" b="1" u="sng" dirty="0" smtClean="0">
                <a:solidFill>
                  <a:srgbClr val="0070C0"/>
                </a:solidFill>
                <a:hlinkClick r:id="rId15"/>
              </a:rPr>
              <a:t>Misconduct Reported</a:t>
            </a:r>
            <a:endParaRPr lang="en" b="1" dirty="0">
              <a:solidFill>
                <a:srgbClr val="0070C0"/>
              </a:solidFill>
            </a:endParaRPr>
          </a:p>
          <a:p>
            <a:pPr marL="673100" lvl="0" indent="-317500" rtl="0">
              <a:lnSpc>
                <a:spcPct val="151854"/>
              </a:lnSpc>
              <a:spcBef>
                <a:spcPts val="600"/>
              </a:spcBef>
              <a:buClr>
                <a:srgbClr val="0B5394"/>
              </a:buClr>
              <a:buSzPct val="100000"/>
              <a:buFont typeface="Arial"/>
              <a:buChar char="●"/>
            </a:pPr>
            <a:r>
              <a:rPr lang="en" b="1" u="sng" dirty="0">
                <a:solidFill>
                  <a:srgbClr val="0070C0"/>
                </a:solidFill>
                <a:hlinkClick r:id="rId16"/>
              </a:rPr>
              <a:t>Sanctions</a:t>
            </a:r>
          </a:p>
          <a:p>
            <a:pPr marL="673100" lvl="0" indent="-317500" rtl="0">
              <a:lnSpc>
                <a:spcPct val="151854"/>
              </a:lnSpc>
              <a:spcBef>
                <a:spcPts val="600"/>
              </a:spcBef>
              <a:buClr>
                <a:srgbClr val="0B5394"/>
              </a:buClr>
              <a:buSzPct val="100000"/>
              <a:buFont typeface="Arial"/>
              <a:buChar char="●"/>
            </a:pPr>
            <a:r>
              <a:rPr lang="en" b="1" u="sng" dirty="0">
                <a:solidFill>
                  <a:srgbClr val="0070C0"/>
                </a:solidFill>
                <a:hlinkClick r:id="rId16"/>
              </a:rPr>
              <a:t>Type of sanctions</a:t>
            </a:r>
          </a:p>
          <a:p>
            <a:pPr marL="673100" lvl="0" indent="-317500" rtl="0">
              <a:lnSpc>
                <a:spcPct val="151854"/>
              </a:lnSpc>
              <a:spcBef>
                <a:spcPts val="600"/>
              </a:spcBef>
              <a:buClr>
                <a:srgbClr val="0B5394"/>
              </a:buClr>
              <a:buSzPct val="100000"/>
              <a:buFont typeface="Arial"/>
              <a:buChar char="●"/>
            </a:pPr>
            <a:r>
              <a:rPr lang="en" b="1" u="sng" dirty="0">
                <a:solidFill>
                  <a:srgbClr val="0070C0"/>
                </a:solidFill>
                <a:hlinkClick r:id="rId17"/>
              </a:rPr>
              <a:t>Date Published  </a:t>
            </a:r>
          </a:p>
          <a:p>
            <a:pPr lvl="0" rtl="0">
              <a:lnSpc>
                <a:spcPct val="151854"/>
              </a:lnSpc>
              <a:spcBef>
                <a:spcPts val="600"/>
              </a:spcBef>
              <a:spcAft>
                <a:spcPts val="1700"/>
              </a:spcAft>
              <a:buClr>
                <a:schemeClr val="dk1"/>
              </a:buClr>
              <a:buFont typeface="Arial"/>
              <a:buNone/>
            </a:pPr>
            <a:endParaRPr sz="1100" dirty="0">
              <a:solidFill>
                <a:schemeClr val="dk1"/>
              </a:solidFill>
            </a:endParaRPr>
          </a:p>
          <a:p>
            <a:pPr lvl="0" rtl="0">
              <a:lnSpc>
                <a:spcPct val="151854"/>
              </a:lnSpc>
              <a:spcBef>
                <a:spcPts val="600"/>
              </a:spcBef>
              <a:spcAft>
                <a:spcPts val="1700"/>
              </a:spcAft>
              <a:buClr>
                <a:schemeClr val="dk1"/>
              </a:buClr>
              <a:buFont typeface="Arial"/>
              <a:buNone/>
            </a:pPr>
            <a:endParaRPr sz="1100" dirty="0">
              <a:solidFill>
                <a:schemeClr val="dk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133350"/>
            <a:ext cx="990600" cy="99060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0" name="Shape 220"/>
          <p:cNvPicPr preferRelativeResize="0"/>
          <p:nvPr/>
        </p:nvPicPr>
        <p:blipFill rotWithShape="1">
          <a:blip r:embed="rId3">
            <a:alphaModFix/>
          </a:blip>
          <a:srcRect l="16943" t="10700" r="18310" b="9738"/>
          <a:stretch/>
        </p:blipFill>
        <p:spPr>
          <a:xfrm>
            <a:off x="686475" y="238775"/>
            <a:ext cx="7869451" cy="4668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title"/>
          </p:nvPr>
        </p:nvSpPr>
        <p:spPr>
          <a:xfrm>
            <a:off x="685800" y="205978"/>
            <a:ext cx="8001000" cy="114657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 smtClean="0">
                <a:solidFill>
                  <a:srgbClr val="0070C0"/>
                </a:solidFill>
              </a:rPr>
              <a:t>SAMPLE Opinion</a:t>
            </a:r>
            <a:r>
              <a:rPr lang="en" dirty="0"/>
              <a:t>	</a:t>
            </a:r>
          </a:p>
        </p:txBody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457200" y="1504950"/>
            <a:ext cx="8229600" cy="3505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  <p:pic>
        <p:nvPicPr>
          <p:cNvPr id="147" name="Shape 1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" y="1504950"/>
            <a:ext cx="8229600" cy="2850699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Shape 148"/>
          <p:cNvSpPr/>
          <p:nvPr/>
        </p:nvSpPr>
        <p:spPr>
          <a:xfrm>
            <a:off x="832875" y="1958350"/>
            <a:ext cx="8137199" cy="1688099"/>
          </a:xfrm>
          <a:prstGeom prst="ellipse">
            <a:avLst/>
          </a:prstGeom>
          <a:noFill/>
          <a:ln w="9525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133350"/>
            <a:ext cx="990600" cy="99060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66750"/>
            <a:ext cx="7924800" cy="685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RESEARCH OPPORTUNITIES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81150"/>
            <a:ext cx="8229600" cy="3344699"/>
          </a:xfrm>
        </p:spPr>
        <p:txBody>
          <a:bodyPr/>
          <a:lstStyle/>
          <a:p>
            <a:pPr marL="0" indent="0">
              <a:buNone/>
            </a:pPr>
            <a:r>
              <a:rPr lang="en" sz="3200" b="1" dirty="0" smtClean="0">
                <a:solidFill>
                  <a:srgbClr val="0B5394"/>
                </a:solidFill>
              </a:rPr>
              <a:t>Registry allows for a variety of research projects:</a:t>
            </a:r>
          </a:p>
          <a:p>
            <a:endParaRPr lang="en" sz="1800" b="1" dirty="0">
              <a:solidFill>
                <a:srgbClr val="0B5394"/>
              </a:solidFill>
            </a:endParaRPr>
          </a:p>
          <a:p>
            <a:r>
              <a:rPr lang="en" sz="2400" b="1" dirty="0" smtClean="0">
                <a:solidFill>
                  <a:srgbClr val="0B5394"/>
                </a:solidFill>
              </a:rPr>
              <a:t>-- Compare jurisdictions</a:t>
            </a:r>
          </a:p>
          <a:p>
            <a:endParaRPr lang="en" sz="2400" b="1" dirty="0">
              <a:solidFill>
                <a:srgbClr val="0B5394"/>
              </a:solidFill>
            </a:endParaRPr>
          </a:p>
          <a:p>
            <a:r>
              <a:rPr lang="en" sz="2400" b="1" dirty="0" smtClean="0">
                <a:solidFill>
                  <a:srgbClr val="0B5394"/>
                </a:solidFill>
              </a:rPr>
              <a:t>-- Assess trends</a:t>
            </a:r>
          </a:p>
          <a:p>
            <a:endParaRPr lang="en" sz="2400" b="1" dirty="0">
              <a:solidFill>
                <a:srgbClr val="0B5394"/>
              </a:solidFill>
            </a:endParaRPr>
          </a:p>
          <a:p>
            <a:r>
              <a:rPr lang="en" sz="2400" b="1" dirty="0" smtClean="0">
                <a:solidFill>
                  <a:srgbClr val="0B5394"/>
                </a:solidFill>
              </a:rPr>
              <a:t>-- Identify most common types of misconduct – </a:t>
            </a:r>
            <a:r>
              <a:rPr lang="en" sz="2400" dirty="0" smtClean="0">
                <a:solidFill>
                  <a:srgbClr val="0B5394"/>
                </a:solidFill>
              </a:rPr>
              <a:t>see next slide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287349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Shape 17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2000" y="348500"/>
            <a:ext cx="7444649" cy="4795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133350"/>
            <a:ext cx="990600" cy="99060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 txBox="1">
            <a:spLocks noGrp="1"/>
          </p:cNvSpPr>
          <p:nvPr>
            <p:ph type="title"/>
          </p:nvPr>
        </p:nvSpPr>
        <p:spPr>
          <a:xfrm>
            <a:off x="762000" y="438150"/>
            <a:ext cx="7924800" cy="914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 smtClean="0">
                <a:solidFill>
                  <a:srgbClr val="00B0F0"/>
                </a:solidFill>
              </a:rPr>
              <a:t>Plans for Expansion</a:t>
            </a:r>
            <a:endParaRPr lang="en" dirty="0">
              <a:solidFill>
                <a:srgbClr val="00B0F0"/>
              </a:solidFill>
            </a:endParaRPr>
          </a:p>
        </p:txBody>
      </p:sp>
      <p:sp>
        <p:nvSpPr>
          <p:cNvPr id="226" name="Shape 226"/>
          <p:cNvSpPr txBox="1">
            <a:spLocks noGrp="1"/>
          </p:cNvSpPr>
          <p:nvPr>
            <p:ph type="body" idx="1"/>
          </p:nvPr>
        </p:nvSpPr>
        <p:spPr>
          <a:xfrm>
            <a:off x="457200" y="1581150"/>
            <a:ext cx="8229600" cy="3344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buSzPct val="36666"/>
            </a:pPr>
            <a:r>
              <a:rPr lang="en-US" sz="2800" dirty="0" smtClean="0">
                <a:solidFill>
                  <a:srgbClr val="0B5394"/>
                </a:solidFill>
              </a:rPr>
              <a:t>-- An </a:t>
            </a:r>
            <a:r>
              <a:rPr lang="en-US" sz="2800" dirty="0">
                <a:solidFill>
                  <a:srgbClr val="0B5394"/>
                </a:solidFill>
              </a:rPr>
              <a:t>estimated 16,000 findings of prosecutorial misconduct have been made in the United States since </a:t>
            </a:r>
            <a:r>
              <a:rPr lang="en-US" sz="2800" dirty="0" smtClean="0">
                <a:solidFill>
                  <a:srgbClr val="0B5394"/>
                </a:solidFill>
              </a:rPr>
              <a:t>1970</a:t>
            </a:r>
          </a:p>
          <a:p>
            <a:pPr lvl="0">
              <a:buSzPct val="36666"/>
            </a:pPr>
            <a:r>
              <a:rPr lang="en-US" sz="2800" dirty="0" smtClean="0">
                <a:solidFill>
                  <a:srgbClr val="0B5394"/>
                </a:solidFill>
              </a:rPr>
              <a:t>-- CPI is partnering </a:t>
            </a:r>
            <a:r>
              <a:rPr lang="en-US" sz="2800" dirty="0">
                <a:solidFill>
                  <a:srgbClr val="0B5394"/>
                </a:solidFill>
              </a:rPr>
              <a:t>with state lawmakers, criminal justice groups, civil rights organizations, and </a:t>
            </a:r>
            <a:r>
              <a:rPr lang="en-US" sz="2800" dirty="0" smtClean="0">
                <a:solidFill>
                  <a:srgbClr val="0B5394"/>
                </a:solidFill>
              </a:rPr>
              <a:t>others to continue to expand the Registry</a:t>
            </a:r>
            <a:endParaRPr sz="2800" dirty="0"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762000" y="209550"/>
            <a:ext cx="79248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Did you know?</a:t>
            </a:r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57200" y="1428750"/>
            <a:ext cx="8229600" cy="3429000"/>
          </a:xfrm>
          <a:prstGeom prst="rect">
            <a:avLst/>
          </a:prstGeom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None/>
            </a:pPr>
            <a:r>
              <a:rPr lang="en" sz="20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Fact #1: Since 1989, there have been over </a:t>
            </a:r>
            <a:r>
              <a:rPr lang="en" sz="2000" b="1" dirty="0" smtClean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1,400 </a:t>
            </a:r>
            <a:r>
              <a:rPr lang="en" sz="20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documented cases of persons who have been convicted and later exonerated.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1700"/>
              </a:spcAft>
              <a:buNone/>
            </a:pPr>
            <a:r>
              <a:rPr lang="en" sz="20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Fact #2: An estimated 43% of wrongful convictions arise from misconduct involving prosecutors and other </a:t>
            </a:r>
            <a:r>
              <a:rPr lang="en" sz="2000" b="1" dirty="0" smtClean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officials, according to the National Registry of Exonerations.</a:t>
            </a:r>
            <a:endParaRPr lang="en" sz="2000" b="1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 smtClean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Fact #3: </a:t>
            </a:r>
            <a:r>
              <a:rPr lang="en" sz="20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Many different types of ethical violations have been reported. The </a:t>
            </a:r>
            <a:r>
              <a:rPr lang="en" sz="2000" b="1" dirty="0" smtClean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most common is failure </a:t>
            </a:r>
            <a:r>
              <a:rPr lang="en" sz="20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to disclose exculpatory evidence (Brady violation</a:t>
            </a:r>
            <a:r>
              <a:rPr lang="en" sz="2000" b="1" dirty="0" smtClean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" sz="2000" b="1" dirty="0" smtClean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Aft>
                <a:spcPts val="1700"/>
              </a:spcAft>
              <a:buSzPct val="78571"/>
            </a:pPr>
            <a:r>
              <a:rPr lang="en" sz="20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Fact </a:t>
            </a:r>
            <a:r>
              <a:rPr lang="en" sz="2000" b="1" dirty="0" smtClean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#4: </a:t>
            </a:r>
            <a:r>
              <a:rPr lang="en" sz="20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Fewer than 2% of cases of prosecutor misconduct are subject to public sanctions. </a:t>
            </a:r>
            <a:endParaRPr sz="1400" b="1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133350"/>
            <a:ext cx="990600" cy="99060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685800" y="205978"/>
            <a:ext cx="8001000" cy="114657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Background</a:t>
            </a:r>
            <a:endParaRPr lang="en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1425178"/>
            <a:ext cx="8229600" cy="350067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>
              <a:buClr>
                <a:srgbClr val="0B5394"/>
              </a:buClr>
              <a:buFont typeface="Arial"/>
              <a:buChar char="●"/>
            </a:pPr>
            <a:r>
              <a:rPr lang="en" sz="2400" dirty="0" smtClean="0">
                <a:solidFill>
                  <a:srgbClr val="0B5394"/>
                </a:solidFill>
              </a:rPr>
              <a:t>Registry of Prosecutorial Misconduct was established </a:t>
            </a:r>
            <a:r>
              <a:rPr lang="en" sz="2400" dirty="0">
                <a:solidFill>
                  <a:srgbClr val="0B5394"/>
                </a:solidFill>
              </a:rPr>
              <a:t>in January </a:t>
            </a:r>
            <a:r>
              <a:rPr lang="en" sz="2400" dirty="0" smtClean="0">
                <a:solidFill>
                  <a:srgbClr val="0B5394"/>
                </a:solidFill>
              </a:rPr>
              <a:t>2014</a:t>
            </a:r>
          </a:p>
          <a:p>
            <a:pPr marL="457200" lvl="0" indent="-419100">
              <a:buClr>
                <a:srgbClr val="0B5394"/>
              </a:buClr>
              <a:buFont typeface="Arial"/>
              <a:buChar char="●"/>
            </a:pPr>
            <a:r>
              <a:rPr lang="en" sz="2400" dirty="0" smtClean="0">
                <a:solidFill>
                  <a:srgbClr val="0B5394"/>
                </a:solidFill>
              </a:rPr>
              <a:t>Traffic: </a:t>
            </a:r>
            <a:r>
              <a:rPr lang="en" sz="2400" dirty="0" smtClean="0">
                <a:solidFill>
                  <a:srgbClr val="0B5394"/>
                </a:solidFill>
              </a:rPr>
              <a:t>4,000-5,000 page </a:t>
            </a:r>
            <a:r>
              <a:rPr lang="en" sz="2400" dirty="0" smtClean="0">
                <a:solidFill>
                  <a:srgbClr val="0B5394"/>
                </a:solidFill>
              </a:rPr>
              <a:t>views each month</a:t>
            </a:r>
          </a:p>
          <a:p>
            <a:pPr marL="457200" lvl="0" indent="-419100">
              <a:buClr>
                <a:srgbClr val="0B5394"/>
              </a:buClr>
              <a:buFont typeface="Arial"/>
              <a:buChar char="●"/>
            </a:pPr>
            <a:r>
              <a:rPr lang="en" sz="2400" dirty="0" smtClean="0">
                <a:solidFill>
                  <a:srgbClr val="0B5394"/>
                </a:solidFill>
              </a:rPr>
              <a:t>Can be accessed at: </a:t>
            </a:r>
            <a:r>
              <a:rPr lang="en-US" sz="1800" dirty="0" smtClean="0">
                <a:solidFill>
                  <a:srgbClr val="0B5394"/>
                </a:solidFill>
                <a:hlinkClick r:id="rId3"/>
              </a:rPr>
              <a:t>www.prosecutorintegrity.org/registry</a:t>
            </a:r>
            <a:r>
              <a:rPr lang="en-US" sz="1800" dirty="0" smtClean="0">
                <a:solidFill>
                  <a:srgbClr val="0B5394"/>
                </a:solidFill>
              </a:rPr>
              <a:t> </a:t>
            </a:r>
            <a:endParaRPr lang="en" sz="1800" dirty="0">
              <a:solidFill>
                <a:srgbClr val="0B5394"/>
              </a:solidFill>
            </a:endParaRPr>
          </a:p>
          <a:p>
            <a:pPr marL="457200" indent="-419100">
              <a:buClr>
                <a:srgbClr val="0B5394"/>
              </a:buClr>
              <a:buFont typeface="Arial"/>
              <a:buChar char="●"/>
            </a:pPr>
            <a:r>
              <a:rPr lang="en" sz="2400" dirty="0" smtClean="0">
                <a:solidFill>
                  <a:srgbClr val="0B5394"/>
                </a:solidFill>
              </a:rPr>
              <a:t>Sponsored by the Center for Prosecutor Integrity, a 501(c)3 organization</a:t>
            </a:r>
          </a:p>
          <a:p>
            <a:pPr marL="457200" indent="-419100">
              <a:buClr>
                <a:srgbClr val="0B5394"/>
              </a:buClr>
              <a:buFont typeface="Arial"/>
              <a:buChar char="●"/>
            </a:pPr>
            <a:r>
              <a:rPr lang="en" sz="2400" dirty="0" smtClean="0">
                <a:solidFill>
                  <a:srgbClr val="0B5394"/>
                </a:solidFill>
              </a:rPr>
              <a:t>CPI’s mission:</a:t>
            </a:r>
          </a:p>
          <a:p>
            <a:pPr marL="0" lvl="2" indent="0">
              <a:buClr>
                <a:srgbClr val="0B5394"/>
              </a:buClr>
              <a:buNone/>
            </a:pPr>
            <a:r>
              <a:rPr lang="en" sz="2000" dirty="0" smtClean="0">
                <a:solidFill>
                  <a:srgbClr val="0B5394"/>
                </a:solidFill>
              </a:rPr>
              <a:t>	-- </a:t>
            </a:r>
            <a:r>
              <a:rPr lang="en" sz="2000" dirty="0" smtClean="0">
                <a:solidFill>
                  <a:srgbClr val="0B5394"/>
                </a:solidFill>
              </a:rPr>
              <a:t>Promote prosecutorial accountability</a:t>
            </a:r>
          </a:p>
          <a:p>
            <a:pPr marL="0" lvl="2" indent="0">
              <a:buClr>
                <a:srgbClr val="0B5394"/>
              </a:buClr>
              <a:buNone/>
            </a:pPr>
            <a:r>
              <a:rPr lang="en" sz="2000" dirty="0" smtClean="0">
                <a:solidFill>
                  <a:srgbClr val="0B5394"/>
                </a:solidFill>
              </a:rPr>
              <a:t>	-- </a:t>
            </a:r>
            <a:r>
              <a:rPr lang="en" sz="2000" dirty="0" smtClean="0">
                <a:solidFill>
                  <a:srgbClr val="0B5394"/>
                </a:solidFill>
              </a:rPr>
              <a:t>Restore the presumption of innocence</a:t>
            </a:r>
          </a:p>
          <a:p>
            <a:pPr marL="0" lvl="2" indent="0">
              <a:buClr>
                <a:srgbClr val="0B5394"/>
              </a:buClr>
              <a:buNone/>
            </a:pPr>
            <a:r>
              <a:rPr lang="en" sz="2000" dirty="0">
                <a:solidFill>
                  <a:srgbClr val="0B5394"/>
                </a:solidFill>
              </a:rPr>
              <a:t>	</a:t>
            </a:r>
            <a:r>
              <a:rPr lang="en" sz="2000" dirty="0" smtClean="0">
                <a:solidFill>
                  <a:srgbClr val="0B5394"/>
                </a:solidFill>
              </a:rPr>
              <a:t>-- </a:t>
            </a:r>
            <a:r>
              <a:rPr lang="en" sz="2000" dirty="0" smtClean="0">
                <a:solidFill>
                  <a:srgbClr val="0B5394"/>
                </a:solidFill>
              </a:rPr>
              <a:t>Bring an end to wrongful convictions</a:t>
            </a:r>
            <a:endParaRPr lang="en" sz="2000" dirty="0">
              <a:solidFill>
                <a:srgbClr val="0B5394"/>
              </a:solidFill>
            </a:endParaRPr>
          </a:p>
          <a:p>
            <a:pPr rtl="0">
              <a:spcBef>
                <a:spcPts val="0"/>
              </a:spcBef>
              <a:buNone/>
            </a:pPr>
            <a:endParaRPr sz="1100" dirty="0"/>
          </a:p>
          <a:p>
            <a:pPr rtl="0">
              <a:spcBef>
                <a:spcPts val="0"/>
              </a:spcBef>
              <a:buNone/>
            </a:pPr>
            <a:endParaRPr sz="1100" dirty="0"/>
          </a:p>
          <a:p>
            <a:pPr rtl="0">
              <a:spcBef>
                <a:spcPts val="0"/>
              </a:spcBef>
              <a:buNone/>
            </a:pPr>
            <a:endParaRPr sz="1100" dirty="0"/>
          </a:p>
          <a:p>
            <a:pPr>
              <a:spcBef>
                <a:spcPts val="0"/>
              </a:spcBef>
              <a:buNone/>
            </a:pPr>
            <a:endParaRPr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133350"/>
            <a:ext cx="990600" cy="99060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685800" y="205978"/>
            <a:ext cx="8001000" cy="114657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Purposes</a:t>
            </a:r>
            <a:endParaRPr lang="en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1504950"/>
            <a:ext cx="8229600" cy="34208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indent="-419100">
              <a:buClr>
                <a:srgbClr val="0B5394"/>
              </a:buClr>
              <a:buFont typeface="Arial"/>
              <a:buChar char="●"/>
            </a:pPr>
            <a:r>
              <a:rPr lang="en" sz="2800" dirty="0">
                <a:solidFill>
                  <a:srgbClr val="0B5394"/>
                </a:solidFill>
              </a:rPr>
              <a:t>Promote awareness of </a:t>
            </a:r>
            <a:r>
              <a:rPr lang="en" sz="2800" dirty="0" smtClean="0">
                <a:solidFill>
                  <a:srgbClr val="0B5394"/>
                </a:solidFill>
              </a:rPr>
              <a:t>prosecutorial misconduct</a:t>
            </a:r>
            <a:endParaRPr lang="en" sz="2800" dirty="0">
              <a:solidFill>
                <a:srgbClr val="0B5394"/>
              </a:solidFill>
            </a:endParaRPr>
          </a:p>
          <a:p>
            <a:pPr marL="457200" lvl="0" indent="-419100" rtl="0">
              <a:spcBef>
                <a:spcPts val="0"/>
              </a:spcBef>
              <a:buClr>
                <a:srgbClr val="0B5394"/>
              </a:buClr>
              <a:buSzPct val="100000"/>
              <a:buFont typeface="Arial"/>
              <a:buChar char="●"/>
            </a:pPr>
            <a:r>
              <a:rPr lang="en" sz="2800" dirty="0" smtClean="0">
                <a:solidFill>
                  <a:srgbClr val="0B5394"/>
                </a:solidFill>
              </a:rPr>
              <a:t>Establish a mechanism </a:t>
            </a:r>
            <a:r>
              <a:rPr lang="en" sz="2800" dirty="0">
                <a:solidFill>
                  <a:srgbClr val="0B5394"/>
                </a:solidFill>
              </a:rPr>
              <a:t>for </a:t>
            </a:r>
            <a:r>
              <a:rPr lang="en" sz="2800" dirty="0" smtClean="0">
                <a:solidFill>
                  <a:srgbClr val="0B5394"/>
                </a:solidFill>
              </a:rPr>
              <a:t>accountability</a:t>
            </a:r>
            <a:endParaRPr lang="en" sz="2800" dirty="0">
              <a:solidFill>
                <a:srgbClr val="0B5394"/>
              </a:solidFill>
            </a:endParaRPr>
          </a:p>
          <a:p>
            <a:pPr marL="457200" lvl="0" indent="-419100" rtl="0">
              <a:spcBef>
                <a:spcPts val="0"/>
              </a:spcBef>
              <a:buClr>
                <a:srgbClr val="0B5394"/>
              </a:buClr>
              <a:buSzPct val="100000"/>
              <a:buFont typeface="Arial"/>
              <a:buChar char="●"/>
            </a:pPr>
            <a:r>
              <a:rPr lang="en" sz="2800" dirty="0" smtClean="0">
                <a:solidFill>
                  <a:srgbClr val="0B5394"/>
                </a:solidFill>
              </a:rPr>
              <a:t>Summarize accounts </a:t>
            </a:r>
            <a:r>
              <a:rPr lang="en" sz="2800" dirty="0">
                <a:solidFill>
                  <a:srgbClr val="0B5394"/>
                </a:solidFill>
              </a:rPr>
              <a:t>of </a:t>
            </a:r>
            <a:r>
              <a:rPr lang="en" sz="2800" dirty="0" smtClean="0">
                <a:solidFill>
                  <a:srgbClr val="0B5394"/>
                </a:solidFill>
              </a:rPr>
              <a:t>misconduct</a:t>
            </a:r>
          </a:p>
          <a:p>
            <a:pPr marL="457200" lvl="0" indent="-419100" rtl="0">
              <a:spcBef>
                <a:spcPts val="0"/>
              </a:spcBef>
              <a:buClr>
                <a:srgbClr val="0B5394"/>
              </a:buClr>
              <a:buSzPct val="100000"/>
              <a:buFont typeface="Arial"/>
              <a:buChar char="●"/>
            </a:pPr>
            <a:r>
              <a:rPr lang="en" sz="2800" dirty="0" smtClean="0">
                <a:solidFill>
                  <a:srgbClr val="0B5394"/>
                </a:solidFill>
              </a:rPr>
              <a:t>Provide data </a:t>
            </a:r>
            <a:r>
              <a:rPr lang="en" sz="2800" dirty="0" smtClean="0">
                <a:solidFill>
                  <a:srgbClr val="0B5394"/>
                </a:solidFill>
              </a:rPr>
              <a:t>for research projects</a:t>
            </a:r>
            <a:endParaRPr lang="en" sz="2800" dirty="0" smtClean="0">
              <a:solidFill>
                <a:srgbClr val="0B5394"/>
              </a:solidFill>
            </a:endParaRPr>
          </a:p>
          <a:p>
            <a:pPr marL="457200" lvl="0" indent="-419100" rtl="0">
              <a:spcBef>
                <a:spcPts val="0"/>
              </a:spcBef>
              <a:buClr>
                <a:srgbClr val="0B5394"/>
              </a:buClr>
              <a:buSzPct val="100000"/>
              <a:buFont typeface="Arial"/>
              <a:buChar char="●"/>
            </a:pPr>
            <a:r>
              <a:rPr lang="en" sz="2800" dirty="0" smtClean="0">
                <a:solidFill>
                  <a:srgbClr val="0B5394"/>
                </a:solidFill>
              </a:rPr>
              <a:t>Evaluate effectiveness of statewide policy reforms</a:t>
            </a:r>
          </a:p>
          <a:p>
            <a:pPr rtl="0">
              <a:spcBef>
                <a:spcPts val="0"/>
              </a:spcBef>
              <a:buNone/>
            </a:pPr>
            <a:endParaRPr sz="1100" dirty="0"/>
          </a:p>
          <a:p>
            <a:pPr rtl="0">
              <a:spcBef>
                <a:spcPts val="0"/>
              </a:spcBef>
              <a:buNone/>
            </a:pPr>
            <a:endParaRPr sz="1100" dirty="0"/>
          </a:p>
          <a:p>
            <a:pPr rtl="0">
              <a:spcBef>
                <a:spcPts val="0"/>
              </a:spcBef>
              <a:buNone/>
            </a:pPr>
            <a:endParaRPr sz="1100" dirty="0"/>
          </a:p>
          <a:p>
            <a:pPr>
              <a:spcBef>
                <a:spcPts val="0"/>
              </a:spcBef>
              <a:buNone/>
            </a:pPr>
            <a:endParaRPr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133350"/>
            <a:ext cx="9906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095977"/>
      </p:ext>
    </p:extLst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650"/>
            <a:ext cx="8229600" cy="10479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Media Coverage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04950"/>
            <a:ext cx="8229600" cy="342089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“Now for some good news: A nonprofit reform group called </a:t>
            </a:r>
            <a:r>
              <a:rPr lang="en-US" sz="2400" dirty="0" smtClean="0">
                <a:solidFill>
                  <a:srgbClr val="0070C0"/>
                </a:solidFill>
              </a:rPr>
              <a:t>the Center for Prosecutor Integrity (</a:t>
            </a:r>
            <a:r>
              <a:rPr lang="en-US" sz="2400" dirty="0">
                <a:solidFill>
                  <a:srgbClr val="0070C0"/>
                </a:solidFill>
              </a:rPr>
              <a:t>CPI) has just </a:t>
            </a:r>
            <a:r>
              <a:rPr lang="en-US" sz="2400" dirty="0" smtClean="0">
                <a:solidFill>
                  <a:srgbClr val="0070C0"/>
                </a:solidFill>
              </a:rPr>
              <a:t>launched a new registry of prosecutor misconduct. It’s </a:t>
            </a:r>
            <a:r>
              <a:rPr lang="en-US" sz="2400" dirty="0">
                <a:solidFill>
                  <a:srgbClr val="0070C0"/>
                </a:solidFill>
              </a:rPr>
              <a:t>searchable by name, case, date, and several other variables. It also looks to </a:t>
            </a:r>
            <a:r>
              <a:rPr lang="en-US" sz="2400" dirty="0" smtClean="0">
                <a:solidFill>
                  <a:srgbClr val="0070C0"/>
                </a:solidFill>
              </a:rPr>
              <a:t>provide some interesting data breaking </a:t>
            </a:r>
            <a:r>
              <a:rPr lang="en-US" sz="2400" dirty="0">
                <a:solidFill>
                  <a:srgbClr val="0070C0"/>
                </a:solidFill>
              </a:rPr>
              <a:t>down misconduct by infraction, region, and so </a:t>
            </a:r>
            <a:r>
              <a:rPr lang="en-US" sz="2400" dirty="0" smtClean="0">
                <a:solidFill>
                  <a:srgbClr val="0070C0"/>
                </a:solidFill>
              </a:rPr>
              <a:t>on.” </a:t>
            </a:r>
            <a:r>
              <a:rPr lang="en-US" sz="2000" dirty="0">
                <a:solidFill>
                  <a:srgbClr val="0070C0"/>
                </a:solidFill>
              </a:rPr>
              <a:t>— </a:t>
            </a:r>
            <a:r>
              <a:rPr lang="en-US" sz="1800" i="1" dirty="0">
                <a:solidFill>
                  <a:srgbClr val="0070C0"/>
                </a:solidFill>
              </a:rPr>
              <a:t>Radley </a:t>
            </a:r>
            <a:r>
              <a:rPr lang="en-US" sz="1800" i="1" dirty="0" err="1">
                <a:solidFill>
                  <a:srgbClr val="0070C0"/>
                </a:solidFill>
              </a:rPr>
              <a:t>Balko</a:t>
            </a:r>
            <a:r>
              <a:rPr lang="en-US" sz="1800" i="1" dirty="0">
                <a:solidFill>
                  <a:srgbClr val="0070C0"/>
                </a:solidFill>
              </a:rPr>
              <a:t>, </a:t>
            </a:r>
            <a:r>
              <a:rPr lang="en-US" sz="1800" i="1" dirty="0">
                <a:solidFill>
                  <a:srgbClr val="0070C0"/>
                </a:solidFill>
                <a:hlinkClick r:id="rId2"/>
              </a:rPr>
              <a:t>Washington Post</a:t>
            </a:r>
            <a:r>
              <a:rPr lang="en-US" sz="1800" i="1" dirty="0">
                <a:solidFill>
                  <a:srgbClr val="0070C0"/>
                </a:solidFill>
              </a:rPr>
              <a:t>, January 9, 2014</a:t>
            </a:r>
            <a:endParaRPr lang="en-US" sz="1800" dirty="0">
              <a:solidFill>
                <a:srgbClr val="0070C0"/>
              </a:solidFill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133350"/>
            <a:ext cx="9906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114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762000" y="205978"/>
            <a:ext cx="7924800" cy="114657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Why a Registry?</a:t>
            </a:r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420150" y="1428750"/>
            <a:ext cx="8229600" cy="356502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8100" lvl="0" rtl="0">
              <a:spcBef>
                <a:spcPts val="0"/>
              </a:spcBef>
              <a:buClr>
                <a:srgbClr val="0B5394"/>
              </a:buClr>
              <a:buSzPct val="100000"/>
            </a:pPr>
            <a:r>
              <a:rPr lang="en" sz="2800" b="1" dirty="0">
                <a:solidFill>
                  <a:srgbClr val="0B5394"/>
                </a:solidFill>
              </a:rPr>
              <a:t>Ineffectiveness of </a:t>
            </a:r>
            <a:r>
              <a:rPr lang="en" sz="2800" b="1" dirty="0" smtClean="0">
                <a:solidFill>
                  <a:srgbClr val="0B5394"/>
                </a:solidFill>
              </a:rPr>
              <a:t>existing accountability </a:t>
            </a:r>
            <a:r>
              <a:rPr lang="en" sz="2800" b="1" dirty="0">
                <a:solidFill>
                  <a:srgbClr val="0B5394"/>
                </a:solidFill>
              </a:rPr>
              <a:t>mechanisms:</a:t>
            </a:r>
          </a:p>
          <a:p>
            <a:pPr marL="914400" lvl="1" indent="-381000">
              <a:buClr>
                <a:srgbClr val="0B5394"/>
              </a:buClr>
              <a:buSzPct val="80000"/>
              <a:buFont typeface="Courier New"/>
              <a:buChar char="o"/>
            </a:pPr>
            <a:r>
              <a:rPr lang="en" sz="2400" dirty="0">
                <a:solidFill>
                  <a:srgbClr val="0B5394"/>
                </a:solidFill>
              </a:rPr>
              <a:t>Weak judicial reporting </a:t>
            </a:r>
            <a:r>
              <a:rPr lang="en" sz="2400" dirty="0" smtClean="0">
                <a:solidFill>
                  <a:srgbClr val="0B5394"/>
                </a:solidFill>
              </a:rPr>
              <a:t>requirements</a:t>
            </a:r>
          </a:p>
          <a:p>
            <a:pPr marL="914400" lvl="1" indent="-381000">
              <a:buClr>
                <a:srgbClr val="0B5394"/>
              </a:buClr>
              <a:buSzPct val="80000"/>
              <a:buFont typeface="Courier New"/>
              <a:buChar char="o"/>
            </a:pPr>
            <a:r>
              <a:rPr lang="en" sz="2400" dirty="0" smtClean="0">
                <a:solidFill>
                  <a:srgbClr val="0B5394"/>
                </a:solidFill>
              </a:rPr>
              <a:t>Fewer than 2% of </a:t>
            </a:r>
            <a:r>
              <a:rPr lang="en" sz="2400" dirty="0" smtClean="0">
                <a:solidFill>
                  <a:srgbClr val="0B5394"/>
                </a:solidFill>
              </a:rPr>
              <a:t>cases reported to disciplinary bodies </a:t>
            </a:r>
            <a:r>
              <a:rPr lang="en" sz="2400" dirty="0" smtClean="0">
                <a:solidFill>
                  <a:srgbClr val="0B5394"/>
                </a:solidFill>
              </a:rPr>
              <a:t>result in public sanctions</a:t>
            </a:r>
            <a:endParaRPr lang="en" sz="2400" dirty="0">
              <a:solidFill>
                <a:srgbClr val="0B5394"/>
              </a:solidFill>
            </a:endParaRPr>
          </a:p>
          <a:p>
            <a:pPr marL="914400" lvl="1" indent="-381000" rtl="0">
              <a:spcBef>
                <a:spcPts val="0"/>
              </a:spcBef>
              <a:buClr>
                <a:srgbClr val="0B5394"/>
              </a:buClr>
              <a:buSzPct val="80000"/>
              <a:buFont typeface="Courier New"/>
              <a:buChar char="o"/>
            </a:pPr>
            <a:r>
              <a:rPr lang="en" sz="2400" dirty="0" smtClean="0">
                <a:solidFill>
                  <a:srgbClr val="0B5394"/>
                </a:solidFill>
              </a:rPr>
              <a:t>Even when imposed, sanctions are </a:t>
            </a:r>
            <a:r>
              <a:rPr lang="en" sz="2400" dirty="0" smtClean="0">
                <a:solidFill>
                  <a:srgbClr val="0B5394"/>
                </a:solidFill>
              </a:rPr>
              <a:t>often a </a:t>
            </a:r>
            <a:r>
              <a:rPr lang="en" sz="2400" dirty="0" smtClean="0">
                <a:solidFill>
                  <a:srgbClr val="0B5394"/>
                </a:solidFill>
              </a:rPr>
              <a:t>“slap </a:t>
            </a:r>
            <a:r>
              <a:rPr lang="en" sz="2400" dirty="0">
                <a:solidFill>
                  <a:srgbClr val="0B5394"/>
                </a:solidFill>
              </a:rPr>
              <a:t>of the wrist</a:t>
            </a:r>
            <a:r>
              <a:rPr lang="en" sz="2400" dirty="0" smtClean="0">
                <a:solidFill>
                  <a:srgbClr val="0B5394"/>
                </a:solidFill>
              </a:rPr>
              <a:t>” </a:t>
            </a:r>
            <a:endParaRPr lang="en" sz="2400" dirty="0">
              <a:solidFill>
                <a:srgbClr val="0B5394"/>
              </a:solidFill>
            </a:endParaRPr>
          </a:p>
          <a:p>
            <a:pPr marL="914400" lvl="1" indent="-381000" rtl="0">
              <a:spcBef>
                <a:spcPts val="0"/>
              </a:spcBef>
              <a:buClr>
                <a:srgbClr val="0B5394"/>
              </a:buClr>
              <a:buSzPct val="80000"/>
              <a:buFont typeface="Courier New"/>
              <a:buChar char="o"/>
            </a:pPr>
            <a:r>
              <a:rPr lang="en" sz="2400" dirty="0" smtClean="0">
                <a:solidFill>
                  <a:srgbClr val="0B5394"/>
                </a:solidFill>
              </a:rPr>
              <a:t>Absolute immunity </a:t>
            </a:r>
            <a:r>
              <a:rPr lang="en" sz="2400" dirty="0">
                <a:solidFill>
                  <a:srgbClr val="0B5394"/>
                </a:solidFill>
              </a:rPr>
              <a:t>of prosecutors from civil suits</a:t>
            </a:r>
          </a:p>
          <a:p>
            <a:pPr lvl="0" rtl="0">
              <a:spcBef>
                <a:spcPts val="0"/>
              </a:spcBef>
              <a:buNone/>
            </a:pPr>
            <a:endParaRPr sz="1100" dirty="0"/>
          </a:p>
          <a:p>
            <a:pPr lvl="0" rtl="0">
              <a:spcBef>
                <a:spcPts val="0"/>
              </a:spcBef>
              <a:buNone/>
            </a:pPr>
            <a:endParaRPr sz="1100" dirty="0"/>
          </a:p>
          <a:p>
            <a:pPr lvl="0" rtl="0">
              <a:spcBef>
                <a:spcPts val="0"/>
              </a:spcBef>
              <a:buNone/>
            </a:pPr>
            <a:endParaRPr sz="1100" dirty="0"/>
          </a:p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133350"/>
            <a:ext cx="990600" cy="99060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762000" y="495150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Criteria for Inclusion</a:t>
            </a:r>
            <a:endParaRPr lang="en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457200" y="1581150"/>
            <a:ext cx="8229600" cy="3344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Clr>
                <a:srgbClr val="0B5394"/>
              </a:buClr>
              <a:buSzPct val="100000"/>
              <a:buNone/>
            </a:pPr>
            <a:r>
              <a:rPr lang="en" sz="2800" b="1" dirty="0">
                <a:solidFill>
                  <a:srgbClr val="0B5394"/>
                </a:solidFill>
              </a:rPr>
              <a:t>Cases are </a:t>
            </a:r>
            <a:r>
              <a:rPr lang="en" sz="2800" b="1" dirty="0" smtClean="0">
                <a:solidFill>
                  <a:srgbClr val="0B5394"/>
                </a:solidFill>
              </a:rPr>
              <a:t>included in the Registry only </a:t>
            </a:r>
            <a:r>
              <a:rPr lang="en" sz="2800" b="1" dirty="0">
                <a:solidFill>
                  <a:srgbClr val="0B5394"/>
                </a:solidFill>
              </a:rPr>
              <a:t>if there is a </a:t>
            </a:r>
            <a:r>
              <a:rPr lang="en" sz="2800" b="1" dirty="0" smtClean="0">
                <a:solidFill>
                  <a:srgbClr val="0B5394"/>
                </a:solidFill>
              </a:rPr>
              <a:t>finding of prosecutor misconduct by a: </a:t>
            </a:r>
            <a:endParaRPr lang="en" sz="2800" b="1" dirty="0">
              <a:solidFill>
                <a:srgbClr val="0B5394"/>
              </a:solidFill>
            </a:endParaRPr>
          </a:p>
          <a:p>
            <a:pPr marL="914400" lvl="1" indent="-419100" rtl="0">
              <a:spcBef>
                <a:spcPts val="0"/>
              </a:spcBef>
              <a:buClr>
                <a:srgbClr val="0B5394"/>
              </a:buClr>
              <a:buSzPct val="100000"/>
              <a:buFont typeface="Courier New"/>
              <a:buChar char="o"/>
            </a:pPr>
            <a:r>
              <a:rPr lang="en" sz="2400" dirty="0">
                <a:solidFill>
                  <a:srgbClr val="0B5394"/>
                </a:solidFill>
              </a:rPr>
              <a:t>Trial Court</a:t>
            </a:r>
          </a:p>
          <a:p>
            <a:pPr marL="914400" lvl="1" indent="-419100" rtl="0">
              <a:spcBef>
                <a:spcPts val="0"/>
              </a:spcBef>
              <a:buClr>
                <a:srgbClr val="0B5394"/>
              </a:buClr>
              <a:buSzPct val="100000"/>
              <a:buFont typeface="Courier New"/>
              <a:buChar char="o"/>
            </a:pPr>
            <a:r>
              <a:rPr lang="en" sz="2400" dirty="0">
                <a:solidFill>
                  <a:srgbClr val="0B5394"/>
                </a:solidFill>
              </a:rPr>
              <a:t>Appellate Court</a:t>
            </a:r>
          </a:p>
          <a:p>
            <a:pPr marL="914400" lvl="1" indent="-419100" rtl="0">
              <a:spcBef>
                <a:spcPts val="0"/>
              </a:spcBef>
              <a:buClr>
                <a:srgbClr val="0B5394"/>
              </a:buClr>
              <a:buSzPct val="100000"/>
              <a:buFont typeface="Courier New"/>
              <a:buChar char="o"/>
            </a:pPr>
            <a:r>
              <a:rPr lang="en" sz="2400" dirty="0">
                <a:solidFill>
                  <a:srgbClr val="0B5394"/>
                </a:solidFill>
              </a:rPr>
              <a:t>Supreme Court</a:t>
            </a:r>
          </a:p>
          <a:p>
            <a:pPr marL="914400" lvl="1" indent="-419100" rtl="0">
              <a:spcBef>
                <a:spcPts val="0"/>
              </a:spcBef>
              <a:buClr>
                <a:srgbClr val="0B5394"/>
              </a:buClr>
              <a:buSzPct val="100000"/>
              <a:buFont typeface="Courier New"/>
              <a:buChar char="o"/>
            </a:pPr>
            <a:r>
              <a:rPr lang="en" sz="2400" dirty="0">
                <a:solidFill>
                  <a:srgbClr val="0B5394"/>
                </a:solidFill>
              </a:rPr>
              <a:t>Legal Disciplinary Body </a:t>
            </a:r>
          </a:p>
          <a:p>
            <a:pPr rtl="0">
              <a:spcBef>
                <a:spcPts val="0"/>
              </a:spcBef>
              <a:buNone/>
            </a:pPr>
            <a:endParaRPr dirty="0">
              <a:solidFill>
                <a:srgbClr val="0B5394"/>
              </a:solidFill>
            </a:endParaRPr>
          </a:p>
          <a:p>
            <a:pPr rtl="0">
              <a:spcBef>
                <a:spcPts val="0"/>
              </a:spcBef>
              <a:buNone/>
            </a:pPr>
            <a:endParaRPr dirty="0">
              <a:solidFill>
                <a:srgbClr val="0B5394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en" dirty="0">
                <a:solidFill>
                  <a:srgbClr val="0B5394"/>
                </a:solidFill>
              </a:rPr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133350"/>
            <a:ext cx="990600" cy="99060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685800" y="205978"/>
            <a:ext cx="8001000" cy="107037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Definition of Prosectorial Misconduct</a:t>
            </a:r>
            <a:endParaRPr lang="en" sz="3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457200" y="1504950"/>
            <a:ext cx="8229600" cy="34208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51854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ct val="50000"/>
              <a:buFont typeface="Arial"/>
              <a:buNone/>
            </a:pPr>
            <a:r>
              <a:rPr lang="en" sz="2200" b="1" dirty="0">
                <a:solidFill>
                  <a:srgbClr val="0B5394"/>
                </a:solidFill>
              </a:rPr>
              <a:t>The Registry </a:t>
            </a:r>
            <a:r>
              <a:rPr lang="en" sz="2200" b="1" dirty="0" smtClean="0">
                <a:solidFill>
                  <a:srgbClr val="0B5394"/>
                </a:solidFill>
              </a:rPr>
              <a:t>defines </a:t>
            </a:r>
            <a:r>
              <a:rPr lang="en" sz="2200" b="1" dirty="0">
                <a:solidFill>
                  <a:srgbClr val="0B5394"/>
                </a:solidFill>
              </a:rPr>
              <a:t>prosecutorial misconduct as any conduct, intentional or inadvertent, during the course of prosecution that:</a:t>
            </a:r>
          </a:p>
          <a:p>
            <a:pPr marL="673100" lvl="0" indent="-368300" rtl="0">
              <a:lnSpc>
                <a:spcPct val="151854"/>
              </a:lnSpc>
              <a:spcBef>
                <a:spcPts val="0"/>
              </a:spcBef>
              <a:spcAft>
                <a:spcPts val="600"/>
              </a:spcAft>
              <a:buClr>
                <a:srgbClr val="0B5394"/>
              </a:buClr>
              <a:buSzPct val="100000"/>
              <a:buFont typeface="Arial"/>
              <a:buAutoNum type="arabicPeriod"/>
            </a:pPr>
            <a:r>
              <a:rPr lang="en" sz="2000" dirty="0">
                <a:solidFill>
                  <a:srgbClr val="0B5394"/>
                </a:solidFill>
              </a:rPr>
              <a:t>Violates the applicable code of professional ethics,</a:t>
            </a:r>
          </a:p>
          <a:p>
            <a:pPr marL="673100" lvl="0" indent="-368300" rtl="0">
              <a:lnSpc>
                <a:spcPct val="151854"/>
              </a:lnSpc>
              <a:spcBef>
                <a:spcPts val="0"/>
              </a:spcBef>
              <a:spcAft>
                <a:spcPts val="600"/>
              </a:spcAft>
              <a:buClr>
                <a:srgbClr val="0B5394"/>
              </a:buClr>
              <a:buSzPct val="100000"/>
              <a:buFont typeface="Arial"/>
              <a:buAutoNum type="arabicPeriod"/>
            </a:pPr>
            <a:r>
              <a:rPr lang="en" sz="2000" dirty="0">
                <a:solidFill>
                  <a:srgbClr val="0B5394"/>
                </a:solidFill>
              </a:rPr>
              <a:t>Breaks a pertinent law, or</a:t>
            </a:r>
          </a:p>
          <a:p>
            <a:pPr marL="673100" lvl="0" indent="-368300" rtl="0">
              <a:lnSpc>
                <a:spcPct val="151854"/>
              </a:lnSpc>
              <a:spcBef>
                <a:spcPts val="0"/>
              </a:spcBef>
              <a:spcAft>
                <a:spcPts val="600"/>
              </a:spcAft>
              <a:buClr>
                <a:srgbClr val="0B5394"/>
              </a:buClr>
              <a:buSzPct val="100000"/>
              <a:buFont typeface="Arial"/>
              <a:buAutoNum type="arabicPeriod"/>
            </a:pPr>
            <a:r>
              <a:rPr lang="en" sz="2000" dirty="0">
                <a:solidFill>
                  <a:srgbClr val="0B5394"/>
                </a:solidFill>
              </a:rPr>
              <a:t>Prejudices, or appears to prejudice the administration of justice</a:t>
            </a:r>
          </a:p>
          <a:p>
            <a:pPr>
              <a:spcBef>
                <a:spcPts val="0"/>
              </a:spcBef>
              <a:buNone/>
            </a:pPr>
            <a:endParaRPr sz="2200" dirty="0">
              <a:solidFill>
                <a:srgbClr val="0B5394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133350"/>
            <a:ext cx="990600" cy="99060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762000" y="533250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r>
              <a:rPr lang="en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Case </a:t>
            </a:r>
            <a:r>
              <a:rPr lang="en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Review and Data Entry - </a:t>
            </a:r>
            <a:r>
              <a:rPr lang="en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</a:t>
            </a:r>
            <a:endParaRPr lang="en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457200" y="1657350"/>
            <a:ext cx="8229600" cy="32684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30200" lvl="0" rtl="0">
              <a:lnSpc>
                <a:spcPct val="151854"/>
              </a:lnSpc>
              <a:spcBef>
                <a:spcPts val="0"/>
              </a:spcBef>
              <a:spcAft>
                <a:spcPts val="1700"/>
              </a:spcAft>
              <a:buClr>
                <a:srgbClr val="0B5394"/>
              </a:buClr>
              <a:buSzPct val="100000"/>
            </a:pPr>
            <a:r>
              <a:rPr lang="en" sz="2400" b="1" dirty="0">
                <a:solidFill>
                  <a:srgbClr val="0B5394"/>
                </a:solidFill>
              </a:rPr>
              <a:t>Identify potential </a:t>
            </a:r>
            <a:r>
              <a:rPr lang="en" sz="2400" b="1" dirty="0" smtClean="0">
                <a:solidFill>
                  <a:srgbClr val="0B5394"/>
                </a:solidFill>
              </a:rPr>
              <a:t>case:</a:t>
            </a:r>
            <a:endParaRPr lang="en" sz="2400" b="1" dirty="0">
              <a:solidFill>
                <a:srgbClr val="0B5394"/>
              </a:solidFill>
            </a:endParaRPr>
          </a:p>
          <a:p>
            <a:pPr marL="1346200" lvl="1" indent="-342900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buClr>
                <a:srgbClr val="0B5394"/>
              </a:buClr>
              <a:buFont typeface="Courier New"/>
              <a:buChar char="o"/>
            </a:pPr>
            <a:r>
              <a:rPr lang="en" sz="2000" dirty="0">
                <a:solidFill>
                  <a:srgbClr val="0B5394"/>
                </a:solidFill>
              </a:rPr>
              <a:t>Cases submitted by individuals</a:t>
            </a:r>
          </a:p>
          <a:p>
            <a:pPr marL="1346200" lvl="1" indent="-342900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buClr>
                <a:srgbClr val="0B5394"/>
              </a:buClr>
              <a:buFont typeface="Courier New"/>
              <a:buChar char="o"/>
            </a:pPr>
            <a:r>
              <a:rPr lang="en" sz="2000" dirty="0">
                <a:solidFill>
                  <a:srgbClr val="0B5394"/>
                </a:solidFill>
              </a:rPr>
              <a:t>Media reports</a:t>
            </a:r>
          </a:p>
          <a:p>
            <a:pPr marL="1346200" lvl="1" indent="-342900" rtl="0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buClr>
                <a:srgbClr val="0B5394"/>
              </a:buClr>
              <a:buSzPct val="100000"/>
              <a:buFont typeface="Courier New"/>
              <a:buChar char="o"/>
            </a:pPr>
            <a:r>
              <a:rPr lang="en" sz="2000" dirty="0" smtClean="0">
                <a:solidFill>
                  <a:srgbClr val="0B5394"/>
                </a:solidFill>
              </a:rPr>
              <a:t>Lexis-Nexis database</a:t>
            </a:r>
            <a:endParaRPr lang="en" sz="2000" dirty="0">
              <a:solidFill>
                <a:srgbClr val="0B5394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133350"/>
            <a:ext cx="990600" cy="99060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184</TotalTime>
  <Words>565</Words>
  <Application>Microsoft Office PowerPoint</Application>
  <PresentationFormat>On-screen Show (16:9)</PresentationFormat>
  <Paragraphs>98</Paragraphs>
  <Slides>17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Century</vt:lpstr>
      <vt:lpstr>Courier New</vt:lpstr>
      <vt:lpstr>Tw Cen MT</vt:lpstr>
      <vt:lpstr>Tw Cen MT Condensed</vt:lpstr>
      <vt:lpstr>Wingdings 3</vt:lpstr>
      <vt:lpstr>Integral</vt:lpstr>
      <vt:lpstr>PowerPoint Presentation</vt:lpstr>
      <vt:lpstr>Did you know?</vt:lpstr>
      <vt:lpstr>Background</vt:lpstr>
      <vt:lpstr>Purposes</vt:lpstr>
      <vt:lpstr>Media Coverage</vt:lpstr>
      <vt:lpstr>Why a Registry?</vt:lpstr>
      <vt:lpstr>Criteria for Inclusion</vt:lpstr>
      <vt:lpstr>Definition of Prosectorial Misconduct</vt:lpstr>
      <vt:lpstr>Case Review and Data Entry - I</vt:lpstr>
      <vt:lpstr>Case Review and Data Entry - II</vt:lpstr>
      <vt:lpstr>Case Review and Data Entry - III</vt:lpstr>
      <vt:lpstr>Registry Fields</vt:lpstr>
      <vt:lpstr>PowerPoint Presentation</vt:lpstr>
      <vt:lpstr>SAMPLE Opinion </vt:lpstr>
      <vt:lpstr>RESEARCH OPPORTUNITIES</vt:lpstr>
      <vt:lpstr>PowerPoint Presentation</vt:lpstr>
      <vt:lpstr>Plans for Expansion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REGISTRY OF PROSECUTORIAL MISCONDUCT</dc:title>
  <dc:creator>Bartlett, Edward E (HHS/OASH)</dc:creator>
  <cp:lastModifiedBy>Edward Bartlett</cp:lastModifiedBy>
  <cp:revision>22</cp:revision>
  <dcterms:modified xsi:type="dcterms:W3CDTF">2014-10-03T09:12:14Z</dcterms:modified>
</cp:coreProperties>
</file>